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5" r:id="rId1"/>
  </p:sldMasterIdLst>
  <p:notesMasterIdLst>
    <p:notesMasterId r:id="rId18"/>
  </p:notesMasterIdLst>
  <p:sldIdLst>
    <p:sldId id="357" r:id="rId2"/>
    <p:sldId id="265" r:id="rId3"/>
    <p:sldId id="358" r:id="rId4"/>
    <p:sldId id="359" r:id="rId5"/>
    <p:sldId id="360" r:id="rId6"/>
    <p:sldId id="361" r:id="rId7"/>
    <p:sldId id="362" r:id="rId8"/>
    <p:sldId id="366" r:id="rId9"/>
    <p:sldId id="368" r:id="rId10"/>
    <p:sldId id="369" r:id="rId11"/>
    <p:sldId id="370" r:id="rId12"/>
    <p:sldId id="371" r:id="rId13"/>
    <p:sldId id="372" r:id="rId14"/>
    <p:sldId id="363" r:id="rId15"/>
    <p:sldId id="364" r:id="rId16"/>
    <p:sldId id="365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Light" panose="020B0502040204020203" pitchFamily="34" charset="0"/>
      <p:regular r:id="rId24"/>
      <p:italic r:id="rId25"/>
    </p:embeddedFont>
    <p:embeddedFont>
      <p:font typeface="Segoe UI Semibold" panose="020B0702040204020203" pitchFamily="34" charset="0"/>
      <p:bold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6CB"/>
    <a:srgbClr val="000000"/>
    <a:srgbClr val="5C6BC0"/>
    <a:srgbClr val="E57373"/>
    <a:srgbClr val="3C3C3C"/>
    <a:srgbClr val="646464"/>
    <a:srgbClr val="FF7C80"/>
    <a:srgbClr val="EDEDED"/>
    <a:srgbClr val="F443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7" autoAdjust="0"/>
    <p:restoredTop sz="96242" autoAdjust="0"/>
  </p:normalViewPr>
  <p:slideViewPr>
    <p:cSldViewPr snapToGrid="0">
      <p:cViewPr varScale="1">
        <p:scale>
          <a:sx n="109" d="100"/>
          <a:sy n="109" d="100"/>
        </p:scale>
        <p:origin x="120" y="228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27/09/2019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853ED-FB66-450E-9505-B68A21CD9B6F}"/>
              </a:ext>
            </a:extLst>
          </p:cNvPr>
          <p:cNvSpPr txBox="1"/>
          <p:nvPr/>
        </p:nvSpPr>
        <p:spPr>
          <a:xfrm>
            <a:off x="703706" y="659011"/>
            <a:ext cx="4833027" cy="55399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/>
            <a:r>
              <a:rPr lang="en-IN" sz="4800" b="1" dirty="0">
                <a:solidFill>
                  <a:schemeClr val="tx2">
                    <a:lumMod val="90000"/>
                    <a:lumOff val="10000"/>
                  </a:schemeClr>
                </a:solidFill>
                <a:ea typeface="Fira Code Retina" panose="020B0509050000020004" pitchFamily="49" charset="0"/>
              </a:rPr>
              <a:t>Cellular </a:t>
            </a:r>
          </a:p>
          <a:p>
            <a:pPr algn="l"/>
            <a:r>
              <a:rPr lang="en-IN" sz="4800" b="1" dirty="0">
                <a:solidFill>
                  <a:schemeClr val="tx2">
                    <a:lumMod val="90000"/>
                    <a:lumOff val="10000"/>
                  </a:schemeClr>
                </a:solidFill>
                <a:ea typeface="Fira Code Retina" panose="020B0509050000020004" pitchFamily="49" charset="0"/>
              </a:rPr>
              <a:t>Networks</a:t>
            </a:r>
          </a:p>
          <a:p>
            <a:pPr algn="l"/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r>
              <a:rPr lang="en-IN" sz="2300" dirty="0">
                <a:solidFill>
                  <a:schemeClr val="tx2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MAHARSHI BHAVSAR - 11</a:t>
            </a:r>
          </a:p>
          <a:p>
            <a:r>
              <a:rPr lang="en-IN" sz="2300" dirty="0">
                <a:solidFill>
                  <a:schemeClr val="tx2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MIHIR DARJI - 13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591C-BB56-4BFF-87C6-530FA2766239}"/>
              </a:ext>
            </a:extLst>
          </p:cNvPr>
          <p:cNvSpPr txBox="1"/>
          <p:nvPr/>
        </p:nvSpPr>
        <p:spPr>
          <a:xfrm>
            <a:off x="10704353" y="6568580"/>
            <a:ext cx="1417740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</a:t>
            </a:r>
            <a:r>
              <a:rPr lang="en-IN" sz="11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Unsplash</a:t>
            </a:r>
            <a:endParaRPr lang="en-IN" sz="11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807481" y="972943"/>
            <a:ext cx="5725209" cy="4912114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</a:t>
            </a: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Handover</a:t>
            </a:r>
            <a:endParaRPr lang="en-IN" sz="4000" dirty="0">
              <a:solidFill>
                <a:srgbClr val="7986C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i="1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Break before make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i="1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Cheaper &amp; easier to implement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Generally completes in 100-200 </a:t>
            </a:r>
            <a:r>
              <a:rPr lang="en-IN" sz="2400" dirty="0" err="1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ms</a:t>
            </a: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hardware need not be capable of receiving &gt;= 2 channels in parallel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F5A1-67C5-43F5-A58C-67B1D203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2592" y="1277482"/>
            <a:ext cx="3954143" cy="4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807481" y="474345"/>
            <a:ext cx="5725209" cy="590931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</a:t>
            </a: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Handover</a:t>
            </a:r>
            <a:endParaRPr lang="en-IN" sz="4000" dirty="0">
              <a:solidFill>
                <a:srgbClr val="7986C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i="1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Make before break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i="1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is connected to &gt;1 bases simultaneously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i="1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Better connection reliability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Expensive &amp; complex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hardware should be capable of receiving &gt;= 2 channels in parallel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F5A1-67C5-43F5-A58C-67B1D203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9704" y="1269430"/>
            <a:ext cx="3954143" cy="43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1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2D324-227C-44C3-86AB-E1CF89F12815}"/>
              </a:ext>
            </a:extLst>
          </p:cNvPr>
          <p:cNvSpPr txBox="1"/>
          <p:nvPr/>
        </p:nvSpPr>
        <p:spPr>
          <a:xfrm>
            <a:off x="618392" y="699022"/>
            <a:ext cx="9431216" cy="545995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Roaming</a:t>
            </a:r>
          </a:p>
          <a:p>
            <a:pPr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State when mobile is being used outside its home network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Automatically connects to and makes use of services of visitor network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AAA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Authentication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Authorization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Accounting billing</a:t>
            </a:r>
          </a:p>
          <a:p>
            <a:pPr lvl="1">
              <a:lnSpc>
                <a:spcPct val="90000"/>
              </a:lnSpc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Home network operator must have a roaming agreement with the visitor network operator</a:t>
            </a: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4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2D324-227C-44C3-86AB-E1CF89F12815}"/>
              </a:ext>
            </a:extLst>
          </p:cNvPr>
          <p:cNvSpPr txBox="1"/>
          <p:nvPr/>
        </p:nvSpPr>
        <p:spPr>
          <a:xfrm>
            <a:off x="618392" y="1046810"/>
            <a:ext cx="9431216" cy="4764381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Roaming </a:t>
            </a: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</a:t>
            </a:r>
          </a:p>
          <a:p>
            <a:pPr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Visitor network operator sees the device whenever powered on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VNO attempts to identify the HNO, if no roaming agreement then service is denied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VNO requests HNO for device/user identity using IMSI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VNO starts maintaining a temporary record of the user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HNO updates details so that further connections are routed to VNO</a:t>
            </a: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8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4">
            <a:extLst>
              <a:ext uri="{FF2B5EF4-FFF2-40B4-BE49-F238E27FC236}">
                <a16:creationId xmlns:a16="http://schemas.microsoft.com/office/drawing/2014/main" id="{31C2E72C-336A-4622-AE3E-B9E0E8F5C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1" y="1001713"/>
            <a:ext cx="0" cy="4881563"/>
          </a:xfrm>
          <a:prstGeom prst="line">
            <a:avLst/>
          </a:prstGeom>
          <a:noFill/>
          <a:ln w="11113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059E9E06-D1BD-4D56-8FB7-380F3FF8CF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8076" y="1001713"/>
            <a:ext cx="0" cy="620713"/>
          </a:xfrm>
          <a:prstGeom prst="line">
            <a:avLst/>
          </a:prstGeom>
          <a:noFill/>
          <a:ln w="11113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D64B87E1-FEE8-43FB-B233-B2CC426E3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8076" y="2219326"/>
            <a:ext cx="0" cy="3663950"/>
          </a:xfrm>
          <a:prstGeom prst="line">
            <a:avLst/>
          </a:prstGeom>
          <a:noFill/>
          <a:ln w="11113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551795-6417-4463-80F4-A2CABBD74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8726" y="1001713"/>
            <a:ext cx="0" cy="4881563"/>
          </a:xfrm>
          <a:prstGeom prst="line">
            <a:avLst/>
          </a:prstGeom>
          <a:noFill/>
          <a:ln w="11113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9FD45DBE-9EA5-4005-8879-02C35A15F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53751" y="1001713"/>
            <a:ext cx="0" cy="4881563"/>
          </a:xfrm>
          <a:prstGeom prst="line">
            <a:avLst/>
          </a:prstGeom>
          <a:noFill/>
          <a:ln w="11113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BBA337D7-B4B3-49C8-B41D-0CD60A81A9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3963" y="1008063"/>
            <a:ext cx="9736138" cy="0"/>
          </a:xfrm>
          <a:prstGeom prst="line">
            <a:avLst/>
          </a:prstGeom>
          <a:noFill/>
          <a:ln w="11113" cap="flat">
            <a:noFill/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CFDBBD63-168F-4BEF-80A8-B9B028AE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1052513"/>
            <a:ext cx="1839913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Segoe UI Semibold" panose="020B0702040204020203" pitchFamily="34" charset="0"/>
              </a:rPr>
              <a:t>Attribute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45A637A0-4ED0-4A45-8886-DB2D2D2D7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863" y="1052513"/>
            <a:ext cx="706438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rgbClr val="4D4D4D"/>
                </a:solidFill>
                <a:effectLst/>
                <a:latin typeface="Segoe UI Semibold" panose="020B0702040204020203" pitchFamily="34" charset="0"/>
              </a:rPr>
              <a:t>Wi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C32F1B5-464E-4CD1-8127-97ADC5BFD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938" y="1052513"/>
            <a:ext cx="384175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rgbClr val="4D4D4D"/>
                </a:solidFill>
                <a:effectLst/>
                <a:latin typeface="Segoe UI Semibold" panose="020B0702040204020203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D8C8FAD0-179F-4261-9FBB-AFEC98B5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5338" y="1052513"/>
            <a:ext cx="52705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Segoe UI Semibold" panose="020B0702040204020203" pitchFamily="34" charset="0"/>
              </a:rPr>
              <a:t>Fi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2">
            <a:extLst>
              <a:ext uri="{FF2B5EF4-FFF2-40B4-BE49-F238E27FC236}">
                <a16:creationId xmlns:a16="http://schemas.microsoft.com/office/drawing/2014/main" id="{D9DB1794-A984-45E1-BEA2-A4EE7074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851" y="1052513"/>
            <a:ext cx="7239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Segoe UI Semibold" panose="020B0702040204020203" pitchFamily="34" charset="0"/>
              </a:rPr>
              <a:t>4G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06F99EE-15A4-4067-8509-4753C44A3950}"/>
              </a:ext>
            </a:extLst>
          </p:cNvPr>
          <p:cNvGrpSpPr/>
          <p:nvPr/>
        </p:nvGrpSpPr>
        <p:grpSpPr>
          <a:xfrm>
            <a:off x="1223963" y="1616076"/>
            <a:ext cx="9736138" cy="609600"/>
            <a:chOff x="1223963" y="1616076"/>
            <a:chExt cx="9736138" cy="609600"/>
          </a:xfrm>
        </p:grpSpPr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E284B3F3-8E1C-4731-AF45-9BB18EBDA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1616076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272ECBBA-FDB4-40A6-B579-ADF59BC83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2225676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DC1A4161-9BC1-4D2C-AA9B-3BB1502D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1795463"/>
              <a:ext cx="48260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94D4A6EA-85A5-4701-A481-7C0DE6600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413" y="1749426"/>
              <a:ext cx="277018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Purposefully designed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5A04AB-C664-473C-8417-869530236677}"/>
              </a:ext>
            </a:extLst>
          </p:cNvPr>
          <p:cNvGrpSpPr/>
          <p:nvPr/>
        </p:nvGrpSpPr>
        <p:grpSpPr>
          <a:xfrm>
            <a:off x="1223963" y="2357438"/>
            <a:ext cx="9736138" cy="476250"/>
            <a:chOff x="1223963" y="2357438"/>
            <a:chExt cx="9736138" cy="476250"/>
          </a:xfrm>
        </p:grpSpPr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725636EA-4390-451D-B119-E6B54BC97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2833688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E2E17DAE-AD69-41FE-A0AA-5C99B2E47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2357438"/>
              <a:ext cx="193833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Equipment size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C20D2E20-0903-49E0-AB8E-67B08DCCB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1" y="2424113"/>
              <a:ext cx="3746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24F13837-DDE3-46D0-8576-27BC33D85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6" y="2379663"/>
              <a:ext cx="6080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small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1FC1F7B6-1970-43DE-93B5-3B13780CC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76" y="2401888"/>
              <a:ext cx="48260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269BD09-DA6B-4F08-9744-8AE9A39FA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51" y="2357438"/>
              <a:ext cx="83978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HUGE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D16CC7-0578-4501-8856-299CF6780BF6}"/>
              </a:ext>
            </a:extLst>
          </p:cNvPr>
          <p:cNvGrpSpPr/>
          <p:nvPr/>
        </p:nvGrpSpPr>
        <p:grpSpPr>
          <a:xfrm>
            <a:off x="1223963" y="2967038"/>
            <a:ext cx="9736138" cy="474663"/>
            <a:chOff x="1223963" y="2967038"/>
            <a:chExt cx="9736138" cy="474663"/>
          </a:xfrm>
        </p:grpSpPr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B2DE260A-D4C5-4FBD-B586-7351B9905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3441701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210B24FC-BA16-46CF-BA6D-F85353E6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2967038"/>
              <a:ext cx="155416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Frequencies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CDFAB43F-F28D-4DC8-87BA-C2AA0C02D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1" y="3013076"/>
              <a:ext cx="481013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745913A7-1A15-486A-BFBD-0EDDD9CD5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6" y="2967038"/>
              <a:ext cx="198278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2.4GHz &amp; 5GHz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A9B499FC-A053-4CD8-9C59-BB1C961EE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76" y="3013076"/>
              <a:ext cx="48260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A68996CD-E81D-4BD3-9887-EB40975A3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51" y="2967038"/>
              <a:ext cx="4921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0.7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88B0E984-AED3-45BE-AB90-1A5AD2D2E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8176" y="2967038"/>
              <a:ext cx="2508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C2BD09A7-E19A-466A-956C-A28F9DA1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6126" y="2967038"/>
              <a:ext cx="97313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0.9, 1.6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5C633039-BDEA-4065-94BD-792315F1E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2967038"/>
              <a:ext cx="2508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62BC780-BEC0-4F9D-8966-B49EA688B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7351" y="2967038"/>
              <a:ext cx="98266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1.9GHz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39DBFF6-0977-411A-8D83-484B22AEF587}"/>
              </a:ext>
            </a:extLst>
          </p:cNvPr>
          <p:cNvGrpSpPr/>
          <p:nvPr/>
        </p:nvGrpSpPr>
        <p:grpSpPr>
          <a:xfrm>
            <a:off x="1223963" y="3575051"/>
            <a:ext cx="9736138" cy="476250"/>
            <a:chOff x="1223963" y="3575051"/>
            <a:chExt cx="9736138" cy="476250"/>
          </a:xfrm>
        </p:grpSpPr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F9798C1A-6ED6-4B80-8DC2-159DBE872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4051301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76D190E1-974C-4FAE-9BA0-D8A43CB16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3575051"/>
              <a:ext cx="893763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Range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B1846EB1-268B-4C65-A98B-C1D4FE757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1" y="3619501"/>
              <a:ext cx="481013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5C681929-9D50-4780-8186-6D130DFA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6" y="3575051"/>
              <a:ext cx="777875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Short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BE4FD95C-C73F-4B54-A13F-A42E25ED3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76" y="3619501"/>
              <a:ext cx="48260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331AC609-4314-4286-B032-A349A2F4D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51" y="3575051"/>
              <a:ext cx="74295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Long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10A1699-F85B-4BF7-A48D-D6BA77DBF681}"/>
              </a:ext>
            </a:extLst>
          </p:cNvPr>
          <p:cNvGrpSpPr/>
          <p:nvPr/>
        </p:nvGrpSpPr>
        <p:grpSpPr>
          <a:xfrm>
            <a:off x="1223963" y="4186238"/>
            <a:ext cx="9736138" cy="473075"/>
            <a:chOff x="1223963" y="4186238"/>
            <a:chExt cx="9736138" cy="473075"/>
          </a:xfrm>
        </p:grpSpPr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4AA28DF0-E597-4734-8F4C-86678364B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4659313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857D2008-4A53-4519-92A9-D3C7F1FD7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4186238"/>
              <a:ext cx="165258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Power usage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FEF3E019-51E4-434D-8951-9505BCA10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1" y="4230688"/>
              <a:ext cx="481013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1B862D7-E018-4875-B019-C237DFC07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6" y="4186238"/>
              <a:ext cx="117951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Very less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44884619-06BE-402E-AC24-FEE8B00CB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76" y="4230688"/>
              <a:ext cx="48260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429E37EB-31DA-48EC-B23C-5C83E8AAE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51" y="4186238"/>
              <a:ext cx="127793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Very high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5AC1053-96FE-4A17-AC1A-35226DD270F2}"/>
              </a:ext>
            </a:extLst>
          </p:cNvPr>
          <p:cNvGrpSpPr/>
          <p:nvPr/>
        </p:nvGrpSpPr>
        <p:grpSpPr>
          <a:xfrm>
            <a:off x="1223963" y="4792663"/>
            <a:ext cx="9736138" cy="476250"/>
            <a:chOff x="1223963" y="4792663"/>
            <a:chExt cx="9736138" cy="476250"/>
          </a:xfrm>
        </p:grpSpPr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164B766E-EA47-4EAD-8D0E-10892DF85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5268913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31AC4D55-5192-41DD-896B-A7EF3683C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4792663"/>
              <a:ext cx="88423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Speed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3AD548D2-3D86-48E7-A3B6-8003567B6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1" y="4837113"/>
              <a:ext cx="481013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B865EFD5-6B63-4320-88BE-70DBCC61D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6" y="4792663"/>
              <a:ext cx="61595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Fast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7F85EB10-5A66-447E-BF5C-B46A17C8A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76" y="4837113"/>
              <a:ext cx="482600" cy="34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6947FF5B-17A6-4EC3-AD07-85D2AC971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51" y="4792663"/>
              <a:ext cx="268128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1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Comparatively slower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DC4432-7B36-4127-BFD3-0BA81C612FEC}"/>
              </a:ext>
            </a:extLst>
          </p:cNvPr>
          <p:cNvGrpSpPr/>
          <p:nvPr/>
        </p:nvGrpSpPr>
        <p:grpSpPr>
          <a:xfrm>
            <a:off x="1223963" y="5403851"/>
            <a:ext cx="9736138" cy="473075"/>
            <a:chOff x="1223963" y="5403851"/>
            <a:chExt cx="9736138" cy="473075"/>
          </a:xfrm>
        </p:grpSpPr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A8262241-25B5-4623-BC70-05D269F03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5876926"/>
              <a:ext cx="9736138" cy="0"/>
            </a:xfrm>
            <a:prstGeom prst="line">
              <a:avLst/>
            </a:prstGeom>
            <a:noFill/>
            <a:ln w="11113" cap="flat">
              <a:solidFill>
                <a:srgbClr val="1D1D1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54">
              <a:extLst>
                <a:ext uri="{FF2B5EF4-FFF2-40B4-BE49-F238E27FC236}">
                  <a16:creationId xmlns:a16="http://schemas.microsoft.com/office/drawing/2014/main" id="{291CDF3D-AE58-4C0C-9655-AD8D70F9A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5403851"/>
              <a:ext cx="14827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Application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01CCA33-7141-42DE-A2DC-CC78FCC9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2101" y="5448301"/>
              <a:ext cx="48101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3AFD7251-2AB4-45BD-A91B-CACA372B2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6" y="5403851"/>
              <a:ext cx="366713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In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2F86C107-CAC7-4020-8CC8-2652223CC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5403851"/>
              <a:ext cx="250825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0DFA7FCF-491B-4A08-8E9E-FD047616E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5403851"/>
              <a:ext cx="82073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home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2A27B643-57D9-406D-9BA3-F4C71420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7776" y="5448301"/>
              <a:ext cx="4826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>
                  <a:ln>
                    <a:noFill/>
                  </a:ln>
                  <a:solidFill>
                    <a:srgbClr val="4D4D4D"/>
                  </a:solidFill>
                  <a:effectLst/>
                  <a:latin typeface="Wingdings" panose="05000000000000000000" pitchFamily="2" charset="2"/>
                </a:rPr>
                <a:t>q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5290E4E8-82F1-42F5-B3AF-C6649CD7A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451" y="5403851"/>
              <a:ext cx="1341438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4D4D4D"/>
                  </a:solidFill>
                  <a:effectLst/>
                  <a:latin typeface="Segoe UI" panose="020B0502040204020203" pitchFamily="34" charset="0"/>
                </a:rPr>
                <a:t>On the go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44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7FF4CA-95D9-419E-88AB-0ECDDBC9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"/>
          <a:stretch/>
        </p:blipFill>
        <p:spPr>
          <a:xfrm>
            <a:off x="3524250" y="39848"/>
            <a:ext cx="5143500" cy="67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1571DE6-B657-4E9F-8508-61DBF3293CFB}"/>
              </a:ext>
            </a:extLst>
          </p:cNvPr>
          <p:cNvSpPr txBox="1"/>
          <p:nvPr/>
        </p:nvSpPr>
        <p:spPr>
          <a:xfrm>
            <a:off x="10343626" y="6568580"/>
            <a:ext cx="1778467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</a:t>
            </a:r>
            <a:r>
              <a:rPr lang="en-IN" sz="11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VisualCapitalist</a:t>
            </a:r>
            <a:endParaRPr lang="en-IN" sz="11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1207901"/>
            <a:ext cx="9505950" cy="3541034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6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Why?</a:t>
            </a:r>
          </a:p>
          <a:p>
            <a:pPr>
              <a:lnSpc>
                <a:spcPct val="90000"/>
              </a:lnSpc>
            </a:pPr>
            <a:endParaRPr lang="en-I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Communication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Over long distances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Mobility</a:t>
            </a:r>
          </a:p>
        </p:txBody>
      </p:sp>
    </p:spTree>
    <p:extLst>
      <p:ext uri="{BB962C8B-B14F-4D97-AF65-F5344CB8AC3E}">
        <p14:creationId xmlns:p14="http://schemas.microsoft.com/office/powerpoint/2010/main" val="34523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805229"/>
            <a:ext cx="9505950" cy="494757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does it </a:t>
            </a:r>
            <a:r>
              <a:rPr lang="en-IN" sz="54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provide</a:t>
            </a:r>
            <a:r>
              <a:rPr lang="en-IN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  <a:p>
            <a:pPr>
              <a:lnSpc>
                <a:spcPct val="90000"/>
              </a:lnSpc>
            </a:pPr>
            <a:endParaRPr lang="en-I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Hierarchical structure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Large geographical coverage area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Reduced interference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Transparent handovers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Roaming</a:t>
            </a:r>
          </a:p>
        </p:txBody>
      </p:sp>
    </p:spTree>
    <p:extLst>
      <p:ext uri="{BB962C8B-B14F-4D97-AF65-F5344CB8AC3E}">
        <p14:creationId xmlns:p14="http://schemas.microsoft.com/office/powerpoint/2010/main" val="4272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431998" y="2746742"/>
            <a:ext cx="9328004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does it </a:t>
            </a:r>
            <a:r>
              <a:rPr lang="en-IN" sz="6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</a:t>
            </a:r>
            <a:r>
              <a:rPr lang="en-IN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5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6CD2A-133D-44B6-8D99-1E588043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3336" y="0"/>
            <a:ext cx="86253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4567-1EBC-4D4F-B32F-17720AE32A58}"/>
              </a:ext>
            </a:extLst>
          </p:cNvPr>
          <p:cNvSpPr txBox="1"/>
          <p:nvPr/>
        </p:nvSpPr>
        <p:spPr>
          <a:xfrm>
            <a:off x="10528183" y="6560191"/>
            <a:ext cx="1593910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TechTarget</a:t>
            </a:r>
          </a:p>
        </p:txBody>
      </p:sp>
    </p:spTree>
    <p:extLst>
      <p:ext uri="{BB962C8B-B14F-4D97-AF65-F5344CB8AC3E}">
        <p14:creationId xmlns:p14="http://schemas.microsoft.com/office/powerpoint/2010/main" val="196279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93E40-B038-46F3-B357-3796DFA8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253" y="698809"/>
            <a:ext cx="2976135" cy="4890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612395" y="1268407"/>
            <a:ext cx="7155811" cy="432118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 </a:t>
            </a: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Transceiver</a:t>
            </a: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Station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Facilitates connection between mobile stations and the network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Houses encryption-decryption equipment, bandpass filters, antennas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Several transceivers with varying frequencies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512930" y="936010"/>
            <a:ext cx="5401309" cy="498598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 Station </a:t>
            </a: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Controller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The </a:t>
            </a:r>
            <a:r>
              <a:rPr lang="en-IN" sz="2400" i="1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intelligence</a:t>
            </a: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 behind the BTSs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Controls from 10-100 BTSs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Handles allocation of radio channels, receives signal strength info from mobile stations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Transparent load balancing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D6242-D078-46F3-BBDD-C8C85EB0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1551"/>
            <a:ext cx="5583070" cy="34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7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BA037A-269E-42ED-BD72-FFC01BCA9CFD}"/>
                  </a:ext>
                </a:extLst>
              </p:cNvPr>
              <p:cNvSpPr txBox="1"/>
              <p:nvPr/>
            </p:nvSpPr>
            <p:spPr>
              <a:xfrm>
                <a:off x="694691" y="652404"/>
                <a:ext cx="5401309" cy="5252335"/>
              </a:xfrm>
              <a:prstGeom prst="rect">
                <a:avLst/>
              </a:prstGeom>
              <a:noFill/>
            </p:spPr>
            <p:txBody>
              <a:bodyPr wrap="square" lIns="0" tIns="0" bIns="0" rtlCol="0" anchor="t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IN" sz="40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Cell </a:t>
                </a:r>
                <a:r>
                  <a:rPr lang="en-IN" sz="4000" dirty="0">
                    <a:solidFill>
                      <a:srgbClr val="7986CB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Structure</a:t>
                </a:r>
              </a:p>
              <a:p>
                <a:pPr lvl="0">
                  <a:lnSpc>
                    <a:spcPct val="90000"/>
                  </a:lnSpc>
                </a:pPr>
                <a:endParaRPr lang="en-IN" sz="4000" dirty="0">
                  <a:solidFill>
                    <a:srgbClr val="111111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Frequency reuse</a:t>
                </a: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Co-channel interference</a:t>
                </a: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marL="457200" lvl="0" indent="-457200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Frequency reuse distance</a:t>
                </a: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𝐷</m:t>
                      </m:r>
                      <m:r>
                        <a:rPr lang="en-IN" sz="240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𝑅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3</m:t>
                          </m:r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lvl="0">
                  <a:lnSpc>
                    <a:spcPct val="90000"/>
                  </a:lnSpc>
                </a:pPr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marL="457200" lvl="0" indent="-457200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Frequency reuse factor</a:t>
                </a: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𝐹</m:t>
                      </m:r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lvl="0">
                  <a:lnSpc>
                    <a:spcPct val="90000"/>
                  </a:lnSpc>
                </a:pPr>
                <a:endParaRPr lang="en-IN" sz="4000" dirty="0">
                  <a:solidFill>
                    <a:srgbClr val="111111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BA037A-269E-42ED-BD72-FFC01BCA9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1" y="652404"/>
                <a:ext cx="5401309" cy="5252335"/>
              </a:xfrm>
              <a:prstGeom prst="rect">
                <a:avLst/>
              </a:prstGeom>
              <a:blipFill>
                <a:blip r:embed="rId2"/>
                <a:stretch>
                  <a:fillRect l="-5756" t="-40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F2D6242-D078-46F3-BBDD-C8C85EB0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2111" y="1106836"/>
            <a:ext cx="5509759" cy="43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694691" y="843677"/>
            <a:ext cx="5204947" cy="517064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Handover</a:t>
            </a:r>
            <a:endParaRPr lang="en-IN" sz="4000" dirty="0">
              <a:solidFill>
                <a:srgbClr val="7986C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Changing the point of connection while communicating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Intra-cell or Inter-cell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Happens when: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is gradually going out of range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extra load on current BTS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D6242-D078-46F3-BBDD-C8C85EB0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9463"/>
            <a:ext cx="5509759" cy="2374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11AD0-326D-481E-8B6C-0153C0EDC6C2}"/>
              </a:ext>
            </a:extLst>
          </p:cNvPr>
          <p:cNvSpPr txBox="1"/>
          <p:nvPr/>
        </p:nvSpPr>
        <p:spPr>
          <a:xfrm>
            <a:off x="10402349" y="6568580"/>
            <a:ext cx="1719744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ResearchGate</a:t>
            </a:r>
          </a:p>
        </p:txBody>
      </p:sp>
    </p:spTree>
    <p:extLst>
      <p:ext uri="{BB962C8B-B14F-4D97-AF65-F5344CB8AC3E}">
        <p14:creationId xmlns:p14="http://schemas.microsoft.com/office/powerpoint/2010/main" val="267130890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3614</TotalTime>
  <Words>361</Words>
  <Application>Microsoft Office PowerPoint</Application>
  <PresentationFormat>Widescreen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Segoe UI Semibold</vt:lpstr>
      <vt:lpstr>Segoe UI Light</vt:lpstr>
      <vt:lpstr>Cambria Math</vt:lpstr>
      <vt:lpstr>Arial</vt:lpstr>
      <vt:lpstr>Verdana</vt:lpstr>
      <vt:lpstr>Wingdings</vt:lpstr>
      <vt:lpstr>Segoe UI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Networks</dc:title>
  <dc:creator>Maharshi</dc:creator>
  <cp:keywords/>
  <cp:lastModifiedBy>droid</cp:lastModifiedBy>
  <cp:revision>372</cp:revision>
  <dcterms:created xsi:type="dcterms:W3CDTF">2018-11-08T16:43:29Z</dcterms:created>
  <dcterms:modified xsi:type="dcterms:W3CDTF">2019-09-27T02:15:49Z</dcterms:modified>
</cp:coreProperties>
</file>